
<file path=[Content_Types].xml><?xml version="1.0" encoding="utf-8"?>
<Types xmlns="http://schemas.openxmlformats.org/package/2006/content-types">
  <Default Extension="png" ContentType="image/png"/>
  <Default Extension="xlsm" ContentType="application/vnd.ms-excel.sheet.macroEnabled.12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3"/>
  </p:notesMasterIdLst>
  <p:sldIdLst>
    <p:sldId id="256" r:id="rId2"/>
    <p:sldId id="273" r:id="rId3"/>
    <p:sldId id="270" r:id="rId4"/>
    <p:sldId id="257" r:id="rId5"/>
    <p:sldId id="258" r:id="rId6"/>
    <p:sldId id="272" r:id="rId7"/>
    <p:sldId id="269" r:id="rId8"/>
    <p:sldId id="268" r:id="rId9"/>
    <p:sldId id="266" r:id="rId10"/>
    <p:sldId id="271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266" autoAdjust="0"/>
  </p:normalViewPr>
  <p:slideViewPr>
    <p:cSldViewPr>
      <p:cViewPr varScale="1">
        <p:scale>
          <a:sx n="88" d="100"/>
          <a:sy n="88" d="100"/>
        </p:scale>
        <p:origin x="-96" y="-1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36E586-2040-4BC9-AE17-D107E9637EBC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A97C9-4466-4B22-BA52-B9C1B405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67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</a:t>
            </a:r>
            <a:r>
              <a:rPr lang="en-US" baseline="0" dirty="0" smtClean="0"/>
              <a:t> be done on any data range you can search for in Tracking</a:t>
            </a:r>
          </a:p>
          <a:p>
            <a:r>
              <a:rPr lang="en-US" baseline="0" dirty="0" smtClean="0"/>
              <a:t>Is relatively quick and efficient</a:t>
            </a:r>
          </a:p>
          <a:p>
            <a:r>
              <a:rPr lang="en-US" baseline="0" dirty="0" smtClean="0"/>
              <a:t>Is easily modified and manipulated.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of the analysis break down when done on SHORT time frames, mostly due to low yield remakes.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1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CAN SEARCH ANYTHING.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37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STRESS:</a:t>
            </a:r>
            <a:r>
              <a:rPr lang="en-US" baseline="0" dirty="0" smtClean="0"/>
              <a:t> </a:t>
            </a:r>
            <a:r>
              <a:rPr lang="en-US" dirty="0" smtClean="0"/>
              <a:t>Non-Failure</a:t>
            </a:r>
            <a:r>
              <a:rPr lang="en-US" baseline="0" dirty="0" smtClean="0"/>
              <a:t> filter is V Difficult w/o uniform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15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Order:</a:t>
            </a:r>
            <a:r>
              <a:rPr lang="en-US" baseline="0" dirty="0" smtClean="0"/>
              <a:t> MS okay first, low yield later. Numbers LAST.</a:t>
            </a:r>
          </a:p>
          <a:p>
            <a:r>
              <a:rPr lang="en-US" baseline="0" dirty="0" smtClean="0"/>
              <a:t>varied notes: </a:t>
            </a:r>
            <a:r>
              <a:rPr lang="en-US" baseline="0" dirty="0" err="1" smtClean="0"/>
              <a:t>Stellaris</a:t>
            </a:r>
            <a:r>
              <a:rPr lang="en-US" baseline="0" dirty="0" smtClean="0"/>
              <a:t> failures</a:t>
            </a:r>
          </a:p>
          <a:p>
            <a:r>
              <a:rPr lang="en-US" baseline="0" dirty="0" smtClean="0"/>
              <a:t>Spelling: Yield Notes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99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Multi-well</a:t>
            </a:r>
            <a:r>
              <a:rPr lang="en-US" baseline="0" dirty="0" smtClean="0"/>
              <a:t> failures!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83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9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4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1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9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2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0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6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1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7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3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6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9CF6B-B3C2-4A64-AB77-46C273E299E2}" type="datetimeFigureOut">
              <a:rPr lang="en-US" smtClean="0"/>
              <a:t>3/12/2015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36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Macro-Enabled_Worksheet6.xlsm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Excel_Macro-Enabled_Worksheet5.xlsm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4.xlsx"/><Relationship Id="rId9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package" Target="../embeddings/Microsoft_Excel_Worksheet1.xlsx"/><Relationship Id="rId7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package" Target="../embeddings/Microsoft_Excel_Worksheet2.xlsx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Failure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DATE</a:t>
            </a:r>
          </a:p>
          <a:p>
            <a:r>
              <a:rPr lang="en-US" dirty="0" smtClean="0"/>
              <a:t>Cameron Ferguson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4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Final Product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3203363"/>
              </p:ext>
            </p:extLst>
          </p:nvPr>
        </p:nvGraphicFramePr>
        <p:xfrm>
          <a:off x="527298" y="2209800"/>
          <a:ext cx="3490254" cy="238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5" name="Worksheet" r:id="rId4" imgW="3914657" imgH="2676431" progId="Excel.Sheet.12">
                  <p:embed/>
                </p:oleObj>
              </mc:Choice>
              <mc:Fallback>
                <p:oleObj name="Worksheet" r:id="rId4" imgW="3914657" imgH="267643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7298" y="2209800"/>
                        <a:ext cx="3490254" cy="238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1806336"/>
              </p:ext>
            </p:extLst>
          </p:nvPr>
        </p:nvGraphicFramePr>
        <p:xfrm>
          <a:off x="4165600" y="2057400"/>
          <a:ext cx="226377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name="Macro-Enabled Worksheet" r:id="rId6" imgW="6581792" imgH="11820499" progId="Excel.SheetMacroEnabled.12">
                  <p:embed/>
                </p:oleObj>
              </mc:Choice>
              <mc:Fallback>
                <p:oleObj name="Macro-Enabled Worksheet" r:id="rId6" imgW="6581792" imgH="11820499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65600" y="2057400"/>
                        <a:ext cx="226377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06089"/>
              </p:ext>
            </p:extLst>
          </p:nvPr>
        </p:nvGraphicFramePr>
        <p:xfrm>
          <a:off x="6059488" y="2057400"/>
          <a:ext cx="255587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7" name="Macro-Enabled Worksheet" r:id="rId8" imgW="7429567" imgH="11820499" progId="Excel.SheetMacroEnabled.12">
                  <p:embed/>
                </p:oleObj>
              </mc:Choice>
              <mc:Fallback>
                <p:oleObj name="Macro-Enabled Worksheet" r:id="rId8" imgW="7429567" imgH="11820499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59488" y="2057400"/>
                        <a:ext cx="255587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38200" y="1219199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Summary, Failure Reasons, Mod Failure Rates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72000" y="1219200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ID Failure Rates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629400" y="1219200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Name Failure Rates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81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3600" dirty="0" smtClean="0"/>
              <a:t>Future Aims/Needs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676400"/>
            <a:ext cx="8534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Need: Uniform Failure Names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Will make script easier, and data better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Need </a:t>
            </a:r>
            <a:r>
              <a:rPr lang="en-US" dirty="0" smtClean="0"/>
              <a:t>input from all departments that write notes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Impurity list, showing number of times a specific weighted impurity has shown up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Direct FileMaker connection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Suggestions, Ideas, categories, </a:t>
            </a:r>
            <a:r>
              <a:rPr lang="en-US" dirty="0" err="1" smtClean="0"/>
              <a:t>etc</a:t>
            </a:r>
            <a:endParaRPr lang="en-US" dirty="0" smtClean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8559609"/>
              </p:ext>
            </p:extLst>
          </p:nvPr>
        </p:nvGraphicFramePr>
        <p:xfrm>
          <a:off x="152400" y="4297314"/>
          <a:ext cx="8763000" cy="25606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9284"/>
                <a:gridCol w="2126058"/>
                <a:gridCol w="1967671"/>
                <a:gridCol w="1242202"/>
                <a:gridCol w="1617785"/>
              </a:tblGrid>
              <a:tr h="57071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59359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3</a:t>
                      </a:r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7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43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Comparison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57137" y="235053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Very Old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62600" y="19812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New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920289"/>
              </p:ext>
            </p:extLst>
          </p:nvPr>
        </p:nvGraphicFramePr>
        <p:xfrm>
          <a:off x="819150" y="2971800"/>
          <a:ext cx="293370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Worksheet" r:id="rId3" imgW="2933633" imgH="390414" progId="Excel.Sheet.12">
                  <p:embed/>
                </p:oleObj>
              </mc:Choice>
              <mc:Fallback>
                <p:oleObj name="Worksheet" r:id="rId3" imgW="2933633" imgH="3904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9150" y="2971800"/>
                        <a:ext cx="293370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0853062"/>
              </p:ext>
            </p:extLst>
          </p:nvPr>
        </p:nvGraphicFramePr>
        <p:xfrm>
          <a:off x="4762500" y="2971800"/>
          <a:ext cx="2828925" cy="267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" name="Worksheet" r:id="rId5" imgW="2828976" imgH="2676431" progId="Excel.Sheet.12">
                  <p:embed/>
                </p:oleObj>
              </mc:Choice>
              <mc:Fallback>
                <p:oleObj name="Worksheet" r:id="rId5" imgW="2828976" imgH="2676431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62500" y="2971800"/>
                        <a:ext cx="2828925" cy="2676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8833995"/>
              </p:ext>
            </p:extLst>
          </p:nvPr>
        </p:nvGraphicFramePr>
        <p:xfrm>
          <a:off x="1752600" y="4267200"/>
          <a:ext cx="1044575" cy="21936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4" name="Worksheet" r:id="rId7" imgW="5629359" imgH="11820499" progId="Excel.Sheet.12">
                  <p:embed/>
                </p:oleObj>
              </mc:Choice>
              <mc:Fallback>
                <p:oleObj name="Worksheet" r:id="rId7" imgW="5629359" imgH="1182049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752600" y="4267200"/>
                        <a:ext cx="1044575" cy="21936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957137" y="3721768"/>
            <a:ext cx="1652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1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565"/>
            <a:ext cx="8229600" cy="1143000"/>
          </a:xfrm>
        </p:spPr>
        <p:txBody>
          <a:bodyPr/>
          <a:lstStyle/>
          <a:p>
            <a:r>
              <a:rPr lang="en-US" dirty="0" smtClean="0"/>
              <a:t>Script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070" y="1061716"/>
            <a:ext cx="6172200" cy="16002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Takes a single FileMaker export, performs some data manipulation and analysis in R, and provides information on Failures, as Excel Files.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2875973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</a:p>
          <a:p>
            <a:pPr algn="ctr"/>
            <a:r>
              <a:rPr lang="en-US" dirty="0" smtClean="0"/>
              <a:t>Search</a:t>
            </a:r>
          </a:p>
          <a:p>
            <a:pPr algn="ctr"/>
            <a:r>
              <a:rPr lang="en-US" dirty="0" smtClean="0"/>
              <a:t>Export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3886200" y="2873345"/>
            <a:ext cx="1212274" cy="114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Run Script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767675"/>
              </p:ext>
            </p:extLst>
          </p:nvPr>
        </p:nvGraphicFramePr>
        <p:xfrm>
          <a:off x="152400" y="4297314"/>
          <a:ext cx="4953000" cy="2393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639"/>
                <a:gridCol w="1201685"/>
                <a:gridCol w="1112162"/>
                <a:gridCol w="702114"/>
                <a:gridCol w="914400"/>
              </a:tblGrid>
              <a:tr h="5334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358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3</a:t>
                      </a:r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 flipV="1">
            <a:off x="2514600" y="3444845"/>
            <a:ext cx="1371600" cy="26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Document 23"/>
          <p:cNvSpPr/>
          <p:nvPr/>
        </p:nvSpPr>
        <p:spPr>
          <a:xfrm>
            <a:off x="6639910" y="3276600"/>
            <a:ext cx="166589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5" name="Flowchart: Document 24"/>
          <p:cNvSpPr/>
          <p:nvPr/>
        </p:nvSpPr>
        <p:spPr>
          <a:xfrm>
            <a:off x="6629400" y="21336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Failure Reason</a:t>
            </a:r>
          </a:p>
          <a:p>
            <a:pPr algn="ctr"/>
            <a:r>
              <a:rPr lang="en-US" dirty="0" smtClean="0"/>
              <a:t>Breakdown</a:t>
            </a:r>
            <a:endParaRPr lang="en-US" dirty="0"/>
          </a:p>
        </p:txBody>
      </p:sp>
      <p:sp>
        <p:nvSpPr>
          <p:cNvPr id="26" name="Flowchart: Document 25"/>
          <p:cNvSpPr/>
          <p:nvPr/>
        </p:nvSpPr>
        <p:spPr>
          <a:xfrm>
            <a:off x="6632028" y="4419600"/>
            <a:ext cx="1673772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ID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7" name="Flowchart: Document 26"/>
          <p:cNvSpPr/>
          <p:nvPr/>
        </p:nvSpPr>
        <p:spPr>
          <a:xfrm>
            <a:off x="6629400" y="55626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Name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6" idx="6"/>
            <a:endCxn id="25" idx="1"/>
          </p:cNvCxnSpPr>
          <p:nvPr/>
        </p:nvCxnSpPr>
        <p:spPr>
          <a:xfrm flipV="1">
            <a:off x="5098474" y="2651977"/>
            <a:ext cx="1530926" cy="7928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" idx="6"/>
            <a:endCxn id="24" idx="1"/>
          </p:cNvCxnSpPr>
          <p:nvPr/>
        </p:nvCxnSpPr>
        <p:spPr>
          <a:xfrm>
            <a:off x="5098474" y="3444845"/>
            <a:ext cx="1541436" cy="350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6" idx="6"/>
            <a:endCxn id="26" idx="1"/>
          </p:cNvCxnSpPr>
          <p:nvPr/>
        </p:nvCxnSpPr>
        <p:spPr>
          <a:xfrm>
            <a:off x="5098474" y="3444845"/>
            <a:ext cx="1533554" cy="1493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6" idx="6"/>
            <a:endCxn id="27" idx="1"/>
          </p:cNvCxnSpPr>
          <p:nvPr/>
        </p:nvCxnSpPr>
        <p:spPr>
          <a:xfrm>
            <a:off x="5098474" y="3444845"/>
            <a:ext cx="1530926" cy="2636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67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28600"/>
            <a:ext cx="6400800" cy="1258455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 err="1" smtClean="0"/>
              <a:t>Filemaker</a:t>
            </a:r>
            <a:r>
              <a:rPr lang="en-US" sz="3600" dirty="0" smtClean="0"/>
              <a:t> Search/Export</a:t>
            </a:r>
            <a:endParaRPr lang="en-US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6592151" cy="480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0"/>
          <a:stretch/>
        </p:blipFill>
        <p:spPr>
          <a:xfrm>
            <a:off x="228600" y="2836081"/>
            <a:ext cx="6705600" cy="11858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5590769" cy="4735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703" y="2857852"/>
            <a:ext cx="3704779" cy="140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2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</a:t>
            </a:r>
          </a:p>
          <a:p>
            <a:r>
              <a:rPr lang="en-US" dirty="0" err="1" smtClean="0"/>
              <a:t>FailureDataProject</a:t>
            </a:r>
            <a:r>
              <a:rPr lang="en-US" dirty="0" smtClean="0"/>
              <a:t> zip </a:t>
            </a:r>
            <a:r>
              <a:rPr lang="en-US" dirty="0" smtClean="0"/>
              <a:t>file</a:t>
            </a:r>
          </a:p>
          <a:p>
            <a:r>
              <a:rPr lang="en-US" dirty="0" smtClean="0"/>
              <a:t>Raw FileMaker export file</a:t>
            </a: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Steps	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267201" y="2174874"/>
            <a:ext cx="4419600" cy="4378325"/>
          </a:xfrm>
        </p:spPr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Uncompress</a:t>
            </a:r>
            <a:r>
              <a:rPr lang="en-US" dirty="0" smtClean="0"/>
              <a:t> </a:t>
            </a:r>
            <a:r>
              <a:rPr lang="en-US" dirty="0" smtClean="0"/>
              <a:t>Zip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Export data from FileMaker, and save in uncompressed Zip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Open R console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 Working Directory in R to uncompressed zip file.</a:t>
            </a:r>
          </a:p>
          <a:p>
            <a:pPr marL="857250" lvl="1" indent="-457200">
              <a:buFont typeface="+mj-lt"/>
              <a:buAutoNum type="alphaLcPeriod"/>
            </a:pPr>
            <a:r>
              <a:rPr lang="en-US" dirty="0" smtClean="0"/>
              <a:t>Can use File&gt;Change </a:t>
            </a:r>
            <a:r>
              <a:rPr lang="en-US" dirty="0" err="1" smtClean="0"/>
              <a:t>dir</a:t>
            </a:r>
            <a:r>
              <a:rPr lang="en-US" dirty="0" smtClean="0"/>
              <a:t>…</a:t>
            </a:r>
          </a:p>
          <a:p>
            <a:pPr marL="857250" lvl="1" indent="-457200">
              <a:buFont typeface="+mj-lt"/>
              <a:buAutoNum type="alphaLcPeriod"/>
            </a:pPr>
            <a:r>
              <a:rPr lang="en-US" dirty="0" smtClean="0"/>
              <a:t>Or </a:t>
            </a:r>
            <a:r>
              <a:rPr lang="en-US" dirty="0" err="1" smtClean="0"/>
              <a:t>setwd</a:t>
            </a:r>
            <a:r>
              <a:rPr lang="en-US" dirty="0" smtClean="0"/>
              <a:t>(</a:t>
            </a:r>
            <a:r>
              <a:rPr lang="en-US" i="1" dirty="0" smtClean="0"/>
              <a:t>PATH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Type</a:t>
            </a:r>
            <a:r>
              <a:rPr lang="en-US" dirty="0"/>
              <a:t>: </a:t>
            </a:r>
            <a:r>
              <a:rPr lang="en-US" dirty="0">
                <a:solidFill>
                  <a:srgbClr val="00B0F0"/>
                </a:solidFill>
              </a:rPr>
              <a:t>source("</a:t>
            </a:r>
            <a:r>
              <a:rPr lang="en-US" dirty="0" err="1">
                <a:solidFill>
                  <a:srgbClr val="00B0F0"/>
                </a:solidFill>
              </a:rPr>
              <a:t>failurelist.R</a:t>
            </a:r>
            <a:r>
              <a:rPr lang="en-US" dirty="0" smtClean="0">
                <a:solidFill>
                  <a:srgbClr val="00B0F0"/>
                </a:solidFill>
              </a:rPr>
              <a:t>")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Respond to Prompts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Wait for script to say: Finished!</a:t>
            </a:r>
          </a:p>
        </p:txBody>
      </p:sp>
    </p:spTree>
    <p:extLst>
      <p:ext uri="{BB962C8B-B14F-4D97-AF65-F5344CB8AC3E}">
        <p14:creationId xmlns:p14="http://schemas.microsoft.com/office/powerpoint/2010/main" val="277779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4343400" y="1828800"/>
            <a:ext cx="2514599" cy="276998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en-US" sz="1200" dirty="0" smtClean="0"/>
              <a:t>Non-Failure Filter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see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Extra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Archive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Stellaris</a:t>
            </a:r>
            <a:r>
              <a:rPr lang="en-US" sz="1200" dirty="0" smtClean="0"/>
              <a:t>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Pass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Wobbles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Recheck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Relot</a:t>
            </a:r>
            <a:endParaRPr lang="en-US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Re-lot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comb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45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3775648" y="1660518"/>
            <a:ext cx="5168154" cy="3943648"/>
          </a:xfrm>
          <a:prstGeom prst="rect">
            <a:avLst/>
          </a:prstGeom>
          <a:noFill/>
        </p:spPr>
        <p:txBody>
          <a:bodyPr wrap="square" numCol="2" rtlCol="0">
            <a:normAutofit/>
          </a:bodyPr>
          <a:lstStyle/>
          <a:p>
            <a:r>
              <a:rPr lang="en-US" sz="1200" b="1" dirty="0" err="1" smtClean="0"/>
              <a:t>ms</a:t>
            </a:r>
            <a:r>
              <a:rPr lang="en-US" sz="1200" b="1" dirty="0" smtClean="0"/>
              <a:t> o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Okay</a:t>
            </a:r>
          </a:p>
          <a:p>
            <a:r>
              <a:rPr lang="en-US" sz="1200" b="1" dirty="0" err="1" smtClean="0"/>
              <a:t>ms</a:t>
            </a:r>
            <a:r>
              <a:rPr lang="en-US" sz="1200" b="1" dirty="0" smtClean="0"/>
              <a:t> n 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Not Okay</a:t>
            </a:r>
          </a:p>
          <a:p>
            <a:r>
              <a:rPr lang="en-US" sz="1200" b="1" dirty="0" err="1" smtClean="0"/>
              <a:t>assig</a:t>
            </a:r>
            <a:r>
              <a:rPr lang="en-US" sz="1200" dirty="0" smtClean="0"/>
              <a:t>  -&gt; Reassign</a:t>
            </a:r>
          </a:p>
          <a:p>
            <a:r>
              <a:rPr lang="en-US" sz="1200" b="1" dirty="0" smtClean="0"/>
              <a:t>base</a:t>
            </a:r>
            <a:r>
              <a:rPr lang="en-US" sz="1200" dirty="0" smtClean="0"/>
              <a:t> -&gt; Base-swap</a:t>
            </a:r>
          </a:p>
          <a:p>
            <a:r>
              <a:rPr lang="en-US" sz="1200" b="1" dirty="0" smtClean="0"/>
              <a:t>wrong m </a:t>
            </a:r>
            <a:r>
              <a:rPr lang="en-US" sz="1200" dirty="0" smtClean="0"/>
              <a:t>-&gt; Wrong Mass</a:t>
            </a:r>
          </a:p>
          <a:p>
            <a:r>
              <a:rPr lang="en-US" sz="1200" b="1" dirty="0" smtClean="0"/>
              <a:t>flush</a:t>
            </a:r>
            <a:r>
              <a:rPr lang="en-US" sz="1200" dirty="0" smtClean="0"/>
              <a:t> -&gt; Flushed</a:t>
            </a:r>
          </a:p>
          <a:p>
            <a:r>
              <a:rPr lang="en-US" sz="1200" b="1" dirty="0" smtClean="0"/>
              <a:t>3 </a:t>
            </a:r>
            <a:r>
              <a:rPr lang="en-US" sz="1200" b="1" dirty="0" err="1" smtClean="0"/>
              <a:t>stel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every sample</a:t>
            </a:r>
            <a:r>
              <a:rPr lang="en-US" sz="1200" dirty="0" smtClean="0"/>
              <a:t> 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all samples failed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err="1" smtClean="0"/>
              <a:t>stellaris</a:t>
            </a:r>
            <a:r>
              <a:rPr lang="en-US" sz="1200" b="1" dirty="0" smtClean="0"/>
              <a:t> f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then three </a:t>
            </a:r>
            <a:r>
              <a:rPr lang="en-US" sz="1200" dirty="0"/>
              <a:t>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than 3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  <a:endParaRPr lang="en-US" sz="1200" b="1" dirty="0" smtClean="0"/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tet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TET</a:t>
            </a:r>
          </a:p>
          <a:p>
            <a:r>
              <a:rPr lang="en-US" sz="1200" b="1" dirty="0" err="1" smtClean="0"/>
              <a:t>tet</a:t>
            </a:r>
            <a:r>
              <a:rPr lang="en-US" sz="1200" dirty="0" smtClean="0"/>
              <a:t> -&gt; Poor Tet Coupling</a:t>
            </a:r>
          </a:p>
          <a:p>
            <a:r>
              <a:rPr lang="en-US" sz="1200" b="1" dirty="0" smtClean="0"/>
              <a:t>biotin</a:t>
            </a:r>
            <a:r>
              <a:rPr lang="en-US" sz="1200" dirty="0" smtClean="0"/>
              <a:t> -&gt; Poor Biotin Coupling</a:t>
            </a:r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FAM </a:t>
            </a:r>
          </a:p>
          <a:p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Poor FAM coupling</a:t>
            </a:r>
          </a:p>
          <a:p>
            <a:r>
              <a:rPr lang="en-US" sz="1200" b="1" dirty="0" err="1" smtClean="0"/>
              <a:t>contamin</a:t>
            </a:r>
            <a:r>
              <a:rPr lang="en-US" sz="1200" dirty="0" smtClean="0"/>
              <a:t> -&gt; Contamination</a:t>
            </a:r>
          </a:p>
          <a:p>
            <a:r>
              <a:rPr lang="en-US" sz="1200" b="1" dirty="0" smtClean="0"/>
              <a:t>purity </a:t>
            </a:r>
            <a:r>
              <a:rPr lang="en-US" sz="1200" dirty="0" smtClean="0"/>
              <a:t>-&gt; Poor Purity</a:t>
            </a:r>
          </a:p>
          <a:p>
            <a:r>
              <a:rPr lang="en-US" sz="1200" b="1" dirty="0" smtClean="0"/>
              <a:t>n-</a:t>
            </a:r>
            <a:r>
              <a:rPr lang="en-US" sz="1200" dirty="0" smtClean="0"/>
              <a:t> -&gt; N- Failure</a:t>
            </a:r>
          </a:p>
          <a:p>
            <a:r>
              <a:rPr lang="en-US" sz="1200" b="1" dirty="0" err="1" smtClean="0"/>
              <a:t>syn</a:t>
            </a:r>
            <a:r>
              <a:rPr lang="en-US" sz="1200" dirty="0" smtClean="0"/>
              <a:t> -&gt; Synthesis failure</a:t>
            </a:r>
          </a:p>
          <a:p>
            <a:r>
              <a:rPr lang="en-US" sz="1200" b="1" dirty="0" err="1" smtClean="0"/>
              <a:t>colum</a:t>
            </a:r>
            <a:r>
              <a:rPr lang="en-US" sz="1200" dirty="0" smtClean="0"/>
              <a:t> -&gt; Column Issue</a:t>
            </a:r>
          </a:p>
          <a:p>
            <a:r>
              <a:rPr lang="en-US" sz="1200" b="1" dirty="0" err="1" smtClean="0"/>
              <a:t>flp</a:t>
            </a:r>
            <a:r>
              <a:rPr lang="en-US" sz="1200" dirty="0" smtClean="0"/>
              <a:t>-&gt; No FLP</a:t>
            </a:r>
            <a:br>
              <a:rPr lang="en-US" sz="1200" dirty="0" smtClean="0"/>
            </a:br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No FLP</a:t>
            </a:r>
          </a:p>
          <a:p>
            <a:r>
              <a:rPr lang="en-US" sz="1200" b="1" dirty="0" err="1" smtClean="0"/>
              <a:t>dmt</a:t>
            </a:r>
            <a:r>
              <a:rPr lang="en-US" sz="1200" dirty="0" smtClean="0"/>
              <a:t> -&gt; DMT left on</a:t>
            </a:r>
          </a:p>
          <a:p>
            <a:r>
              <a:rPr lang="en-US" sz="1200" b="1" dirty="0" err="1" smtClean="0"/>
              <a:t>depur</a:t>
            </a:r>
            <a:r>
              <a:rPr lang="en-US" sz="1200" dirty="0" smtClean="0"/>
              <a:t> -&gt; </a:t>
            </a:r>
            <a:r>
              <a:rPr lang="en-US" sz="1200" dirty="0" err="1" smtClean="0"/>
              <a:t>Depurination</a:t>
            </a:r>
            <a:endParaRPr lang="en-US" sz="1200" dirty="0" smtClean="0"/>
          </a:p>
          <a:p>
            <a:r>
              <a:rPr lang="en-US" sz="1200" b="1" dirty="0" err="1" smtClean="0"/>
              <a:t>mmt</a:t>
            </a:r>
            <a:r>
              <a:rPr lang="en-US" sz="1200" dirty="0" smtClean="0"/>
              <a:t> -&gt; MMT left on</a:t>
            </a:r>
          </a:p>
          <a:p>
            <a:r>
              <a:rPr lang="en-US" sz="1200" b="1" dirty="0" err="1" smtClean="0"/>
              <a:t>phosp</a:t>
            </a:r>
            <a:r>
              <a:rPr lang="en-US" sz="1200" dirty="0" smtClean="0"/>
              <a:t> -&gt; Poor Phosphate coupling</a:t>
            </a:r>
          </a:p>
          <a:p>
            <a:r>
              <a:rPr lang="en-US" sz="1200" b="1" dirty="0" smtClean="0"/>
              <a:t>poor j </a:t>
            </a:r>
            <a:r>
              <a:rPr lang="en-US" sz="1200" dirty="0" smtClean="0"/>
              <a:t>-&gt; Poor Joe coupling</a:t>
            </a:r>
          </a:p>
          <a:p>
            <a:r>
              <a:rPr lang="en-US" sz="1200" b="1" dirty="0" err="1" smtClean="0"/>
              <a:t>incom</a:t>
            </a:r>
            <a:r>
              <a:rPr lang="en-US" sz="1200" dirty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benz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cyano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deprot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b="1" dirty="0" smtClean="0"/>
          </a:p>
          <a:p>
            <a:r>
              <a:rPr lang="en-US" sz="1200" b="1" dirty="0" smtClean="0"/>
              <a:t>dye</a:t>
            </a:r>
            <a:r>
              <a:rPr lang="en-US" sz="1200" dirty="0" smtClean="0"/>
              <a:t> -&gt; Dye failure</a:t>
            </a:r>
          </a:p>
          <a:p>
            <a:r>
              <a:rPr lang="en-US" sz="1200" b="1" dirty="0" smtClean="0"/>
              <a:t>scram</a:t>
            </a:r>
            <a:r>
              <a:rPr lang="en-US" sz="1200" dirty="0" smtClean="0"/>
              <a:t> -&gt; Plate Scrambled</a:t>
            </a:r>
          </a:p>
          <a:p>
            <a:r>
              <a:rPr lang="en-US" sz="1200" b="1" dirty="0" smtClean="0"/>
              <a:t>yield -</a:t>
            </a:r>
            <a:r>
              <a:rPr lang="en-US" sz="1200" dirty="0" smtClean="0"/>
              <a:t>&gt; Low Yield</a:t>
            </a:r>
          </a:p>
          <a:p>
            <a:r>
              <a:rPr lang="en-US" sz="1200" b="1" dirty="0" err="1" smtClean="0"/>
              <a:t>yeild</a:t>
            </a:r>
            <a:r>
              <a:rPr lang="en-US" sz="1200" b="1" dirty="0" smtClean="0"/>
              <a:t>  </a:t>
            </a:r>
            <a:r>
              <a:rPr lang="en-US" sz="1200" dirty="0" smtClean="0"/>
              <a:t>-&gt; Low Yield</a:t>
            </a:r>
          </a:p>
          <a:p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Low Yield</a:t>
            </a:r>
            <a:endParaRPr lang="en-US" sz="1200" b="1" dirty="0" smtClean="0"/>
          </a:p>
          <a:p>
            <a:r>
              <a:rPr lang="en-US" sz="1200" dirty="0" smtClean="0"/>
              <a:t>-</a:t>
            </a:r>
            <a:r>
              <a:rPr lang="en-US" sz="1200" b="1" dirty="0" smtClean="0"/>
              <a:t>x or + x (x is 1:9) </a:t>
            </a:r>
            <a:r>
              <a:rPr lang="en-US" sz="1200" dirty="0" smtClean="0"/>
              <a:t>-&gt; Impurity Present</a:t>
            </a:r>
          </a:p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663464" y="123259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3784846" y="5082509"/>
            <a:ext cx="116815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4953000" y="3810000"/>
            <a:ext cx="0" cy="1757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cxnSp>
        <p:nvCxnSpPr>
          <p:cNvPr id="77" name="Straight Arrow Connector 76"/>
          <p:cNvCxnSpPr/>
          <p:nvPr/>
        </p:nvCxnSpPr>
        <p:spPr>
          <a:xfrm flipH="1">
            <a:off x="3708646" y="4147351"/>
            <a:ext cx="12443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3962400" y="3124200"/>
            <a:ext cx="17526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34820</a:t>
            </a:r>
            <a:endParaRPr lang="en-US" sz="1000" dirty="0"/>
          </a:p>
        </p:txBody>
      </p:sp>
      <p:sp>
        <p:nvSpPr>
          <p:cNvPr id="90" name="Right Arrow 89"/>
          <p:cNvSpPr/>
          <p:nvPr/>
        </p:nvSpPr>
        <p:spPr>
          <a:xfrm>
            <a:off x="5791200" y="3152127"/>
            <a:ext cx="1214021" cy="629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7247138" y="3551239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Sometimes</a:t>
            </a:r>
          </a:p>
          <a:p>
            <a:r>
              <a:rPr lang="en-US" sz="1200" dirty="0" smtClean="0"/>
              <a:t>Separate Excel Files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155957" y="1401266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Always one Excel File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sp>
        <p:nvSpPr>
          <p:cNvPr id="33" name="Oval 32"/>
          <p:cNvSpPr/>
          <p:nvPr/>
        </p:nvSpPr>
        <p:spPr>
          <a:xfrm>
            <a:off x="2756145" y="368916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MS</a:t>
            </a:r>
          </a:p>
          <a:p>
            <a:pPr algn="ctr"/>
            <a:r>
              <a:rPr lang="en-US" sz="1400" dirty="0" smtClean="0"/>
              <a:t>Okay</a:t>
            </a:r>
          </a:p>
          <a:p>
            <a:pPr algn="ctr"/>
            <a:r>
              <a:rPr lang="en-US" sz="1000" dirty="0" smtClean="0"/>
              <a:t>8110</a:t>
            </a:r>
            <a:endParaRPr lang="en-US" sz="1000" dirty="0"/>
          </a:p>
        </p:txBody>
      </p:sp>
      <p:sp>
        <p:nvSpPr>
          <p:cNvPr id="34" name="Oval 33"/>
          <p:cNvSpPr/>
          <p:nvPr/>
        </p:nvSpPr>
        <p:spPr>
          <a:xfrm>
            <a:off x="2756145" y="4657643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Reassign notes</a:t>
            </a:r>
          </a:p>
          <a:p>
            <a:pPr algn="ctr"/>
            <a:r>
              <a:rPr lang="en-US" sz="1000" dirty="0" smtClean="0"/>
              <a:t>3273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Multidocument 14"/>
          <p:cNvSpPr/>
          <p:nvPr/>
        </p:nvSpPr>
        <p:spPr>
          <a:xfrm>
            <a:off x="7064776" y="1768077"/>
            <a:ext cx="1782562" cy="176594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-Summary</a:t>
            </a:r>
          </a:p>
          <a:p>
            <a:r>
              <a:rPr lang="en-US" dirty="0" smtClean="0"/>
              <a:t>-Reason List</a:t>
            </a:r>
          </a:p>
          <a:p>
            <a:r>
              <a:rPr lang="en-US" dirty="0" smtClean="0"/>
              <a:t>-Mod Analysis</a:t>
            </a:r>
            <a:endParaRPr lang="en-US" dirty="0"/>
          </a:p>
        </p:txBody>
      </p:sp>
      <p:sp>
        <p:nvSpPr>
          <p:cNvPr id="16" name="Flowchart: Document 15"/>
          <p:cNvSpPr/>
          <p:nvPr/>
        </p:nvSpPr>
        <p:spPr>
          <a:xfrm>
            <a:off x="7155957" y="3991884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ID Analysis</a:t>
            </a:r>
            <a:endParaRPr lang="en-US" dirty="0"/>
          </a:p>
        </p:txBody>
      </p:sp>
      <p:sp>
        <p:nvSpPr>
          <p:cNvPr id="44" name="Flowchart: Document 43"/>
          <p:cNvSpPr/>
          <p:nvPr/>
        </p:nvSpPr>
        <p:spPr>
          <a:xfrm>
            <a:off x="7155956" y="5268225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Name</a:t>
            </a:r>
          </a:p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3211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976</TotalTime>
  <Words>705</Words>
  <Application>Microsoft Office PowerPoint</Application>
  <PresentationFormat>On-screen Show (4:3)</PresentationFormat>
  <Paragraphs>250</Paragraphs>
  <Slides>11</Slides>
  <Notes>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Office Theme</vt:lpstr>
      <vt:lpstr>Worksheet</vt:lpstr>
      <vt:lpstr>Macro-Enabled Worksheet</vt:lpstr>
      <vt:lpstr>Microsoft Excel Worksheet</vt:lpstr>
      <vt:lpstr>Failure Data</vt:lpstr>
      <vt:lpstr>Background</vt:lpstr>
      <vt:lpstr>Quick Comparison</vt:lpstr>
      <vt:lpstr>Script Overview</vt:lpstr>
      <vt:lpstr>Filemaker Search/Export</vt:lpstr>
      <vt:lpstr>Running the Script</vt:lpstr>
      <vt:lpstr>PowerPoint Presentation</vt:lpstr>
      <vt:lpstr>PowerPoint Presentation</vt:lpstr>
      <vt:lpstr>PowerPoint Presentation</vt:lpstr>
      <vt:lpstr>The Final Product</vt:lpstr>
      <vt:lpstr>Future Aims/Needs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Failure List Script</dc:title>
  <dc:creator>Cameron Ferguson</dc:creator>
  <cp:lastModifiedBy>Cameron Ferguson</cp:lastModifiedBy>
  <cp:revision>42</cp:revision>
  <dcterms:created xsi:type="dcterms:W3CDTF">2015-03-03T21:17:47Z</dcterms:created>
  <dcterms:modified xsi:type="dcterms:W3CDTF">2015-03-12T23:30:49Z</dcterms:modified>
</cp:coreProperties>
</file>

<file path=docProps/thumbnail.jpeg>
</file>